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4" r:id="rId1"/>
  </p:sldMasterIdLst>
  <p:notesMasterIdLst>
    <p:notesMasterId r:id="rId11"/>
  </p:notesMasterIdLst>
  <p:sldIdLst>
    <p:sldId id="257" r:id="rId2"/>
    <p:sldId id="259" r:id="rId3"/>
    <p:sldId id="261" r:id="rId4"/>
    <p:sldId id="274" r:id="rId5"/>
    <p:sldId id="270" r:id="rId6"/>
    <p:sldId id="271" r:id="rId7"/>
    <p:sldId id="272" r:id="rId8"/>
    <p:sldId id="273" r:id="rId9"/>
    <p:sldId id="269"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AF4A1B3-FD15-403C-B75F-26CC4CD2A378}">
          <p14:sldIdLst>
            <p14:sldId id="257"/>
            <p14:sldId id="259"/>
            <p14:sldId id="261"/>
            <p14:sldId id="274"/>
            <p14:sldId id="270"/>
            <p14:sldId id="271"/>
            <p14:sldId id="272"/>
            <p14:sldId id="273"/>
          </p14:sldIdLst>
        </p14:section>
        <p14:section name="Untitled Section" id="{94EDD8C1-82D3-47A2-AE06-D1385CA8B622}">
          <p14:sldIdLst>
            <p14:sldId id="269"/>
          </p14:sldIdLst>
        </p14:section>
      </p14:sectionLst>
    </p:ex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0877" autoAdjust="0"/>
  </p:normalViewPr>
  <p:slideViewPr>
    <p:cSldViewPr snapToGrid="0">
      <p:cViewPr>
        <p:scale>
          <a:sx n="73" d="100"/>
          <a:sy n="73" d="100"/>
        </p:scale>
        <p:origin x="-624" y="15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69E979C4-834F-4BB8-8A3C-41CC81D1D71C}" type="datetimeFigureOut">
              <a:rPr lang="ar-SA" smtClean="0"/>
              <a:t>14/02/1444</a:t>
            </a:fld>
            <a:endParaRPr lang="ar-SA"/>
          </a:p>
        </p:txBody>
      </p:sp>
      <p:sp>
        <p:nvSpPr>
          <p:cNvPr id="4" name="عنصر نائب لصورة الشريحة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172C66F1-0CA3-4CAD-AD47-E084766B60B1}" type="slidenum">
              <a:rPr lang="ar-SA" smtClean="0"/>
              <a:t>‹#›</a:t>
            </a:fld>
            <a:endParaRPr lang="ar-SA"/>
          </a:p>
        </p:txBody>
      </p:sp>
    </p:spTree>
    <p:extLst>
      <p:ext uri="{BB962C8B-B14F-4D97-AF65-F5344CB8AC3E}">
        <p14:creationId xmlns:p14="http://schemas.microsoft.com/office/powerpoint/2010/main" val="264064916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2C66F1-0CA3-4CAD-AD47-E084766B60B1}" type="slidenum">
              <a:rPr lang="ar-SA" smtClean="0"/>
              <a:t>3</a:t>
            </a:fld>
            <a:endParaRPr lang="ar-SA"/>
          </a:p>
        </p:txBody>
      </p:sp>
    </p:spTree>
    <p:extLst>
      <p:ext uri="{BB962C8B-B14F-4D97-AF65-F5344CB8AC3E}">
        <p14:creationId xmlns:p14="http://schemas.microsoft.com/office/powerpoint/2010/main" val="220459444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2">
        <a:schemeClr val="bg1"/>
      </p:bgRef>
    </p:bg>
    <p:spTree>
      <p:nvGrpSpPr>
        <p:cNvPr id="1" name=""/>
        <p:cNvGrpSpPr/>
        <p:nvPr/>
      </p:nvGrpSpPr>
      <p:grpSpPr>
        <a:xfrm>
          <a:off x="0" y="0"/>
          <a:ext cx="0" cy="0"/>
          <a:chOff x="0" y="0"/>
          <a:chExt cx="0" cy="0"/>
        </a:xfrm>
      </p:grpSpPr>
      <p:sp>
        <p:nvSpPr>
          <p:cNvPr id="8" name="مستطيل 7"/>
          <p:cNvSpPr/>
          <p:nvPr/>
        </p:nvSpPr>
        <p:spPr>
          <a:xfrm flipH="1">
            <a:off x="3556000" y="0"/>
            <a:ext cx="8636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رابط مستقيم 8"/>
          <p:cNvSpPr>
            <a:spLocks noChangeShapeType="1"/>
          </p:cNvSpPr>
          <p:nvPr/>
        </p:nvSpPr>
        <p:spPr bwMode="auto">
          <a:xfrm rot="16200000">
            <a:off x="127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عنوان 11"/>
          <p:cNvSpPr>
            <a:spLocks noGrp="1"/>
          </p:cNvSpPr>
          <p:nvPr>
            <p:ph type="ctrTitle"/>
          </p:nvPr>
        </p:nvSpPr>
        <p:spPr>
          <a:xfrm>
            <a:off x="4489157" y="533400"/>
            <a:ext cx="6807200" cy="2868168"/>
          </a:xfrm>
        </p:spPr>
        <p:txBody>
          <a:bodyPr lIns="45720" tIns="0" rIns="45720">
            <a:noAutofit/>
          </a:bodyPr>
          <a:lstStyle>
            <a:lvl1pPr algn="r">
              <a:defRPr sz="4200" b="1"/>
            </a:lvl1pPr>
            <a:extLst/>
          </a:lstStyle>
          <a:p>
            <a:r>
              <a:rPr kumimoji="0" lang="ar-SA" smtClean="0"/>
              <a:t>انقر لتحرير نمط العنوان الرئيسي</a:t>
            </a:r>
            <a:endParaRPr kumimoji="0" lang="en-US"/>
          </a:p>
        </p:txBody>
      </p:sp>
      <p:sp>
        <p:nvSpPr>
          <p:cNvPr id="25" name="عنوان فرعي 24"/>
          <p:cNvSpPr>
            <a:spLocks noGrp="1"/>
          </p:cNvSpPr>
          <p:nvPr>
            <p:ph type="subTitle" idx="1"/>
          </p:nvPr>
        </p:nvSpPr>
        <p:spPr>
          <a:xfrm>
            <a:off x="4472589" y="3539864"/>
            <a:ext cx="6819704"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31" name="عنصر نائب للتاريخ 30"/>
          <p:cNvSpPr>
            <a:spLocks noGrp="1"/>
          </p:cNvSpPr>
          <p:nvPr>
            <p:ph type="dt" sz="half" idx="10"/>
          </p:nvPr>
        </p:nvSpPr>
        <p:spPr>
          <a:xfrm>
            <a:off x="7828299" y="6557946"/>
            <a:ext cx="2669952" cy="226902"/>
          </a:xfrm>
        </p:spPr>
        <p:txBody>
          <a:bodyPr/>
          <a:lstStyle>
            <a:lvl1pPr>
              <a:defRPr lang="en-US" smtClean="0">
                <a:solidFill>
                  <a:srgbClr val="FFFFFF"/>
                </a:solidFill>
              </a:defRPr>
            </a:lvl1pPr>
            <a:extLst/>
          </a:lstStyle>
          <a:p>
            <a:fld id="{B61BEF0D-F0BB-DE4B-95CE-6DB70DBA9567}" type="datetimeFigureOut">
              <a:rPr lang="en-US" smtClean="0"/>
              <a:pPr/>
              <a:t>9/10/2022</a:t>
            </a:fld>
            <a:endParaRPr lang="en-US" dirty="0"/>
          </a:p>
        </p:txBody>
      </p:sp>
      <p:sp>
        <p:nvSpPr>
          <p:cNvPr id="18" name="عنصر نائب للتذييل 17"/>
          <p:cNvSpPr>
            <a:spLocks noGrp="1"/>
          </p:cNvSpPr>
          <p:nvPr>
            <p:ph type="ftr" sz="quarter" idx="11"/>
          </p:nvPr>
        </p:nvSpPr>
        <p:spPr>
          <a:xfrm>
            <a:off x="3759200" y="6557946"/>
            <a:ext cx="3903629" cy="228600"/>
          </a:xfrm>
        </p:spPr>
        <p:txBody>
          <a:bodyPr/>
          <a:lstStyle>
            <a:lvl1pPr>
              <a:defRPr lang="en-US" dirty="0">
                <a:solidFill>
                  <a:srgbClr val="FFFFFF"/>
                </a:solidFill>
              </a:defRPr>
            </a:lvl1pPr>
            <a:extLst/>
          </a:lstStyle>
          <a:p>
            <a:endParaRPr lang="en-US" dirty="0"/>
          </a:p>
        </p:txBody>
      </p:sp>
      <p:sp>
        <p:nvSpPr>
          <p:cNvPr id="29" name="عنصر نائب لرقم الشريحة 28"/>
          <p:cNvSpPr>
            <a:spLocks noGrp="1"/>
          </p:cNvSpPr>
          <p:nvPr>
            <p:ph type="sldNum" sz="quarter" idx="12"/>
          </p:nvPr>
        </p:nvSpPr>
        <p:spPr>
          <a:xfrm>
            <a:off x="10507845" y="6556248"/>
            <a:ext cx="784448" cy="228600"/>
          </a:xfrm>
        </p:spPr>
        <p:txBody>
          <a:bodyPr/>
          <a:lstStyle>
            <a:lvl1pPr>
              <a:defRPr lang="en-US" smtClean="0">
                <a:solidFill>
                  <a:srgbClr val="FFFFFF"/>
                </a:solidFill>
              </a:defRPr>
            </a:lvl1pPr>
            <a:extLst/>
          </a:lstStyle>
          <a:p>
            <a:fld id="{D57F1E4F-1CFF-5643-939E-217C01CDF565}"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B61BEF0D-F0BB-DE4B-95CE-6DB70DBA9567}" type="datetimeFigureOut">
              <a:rPr lang="en-US" smtClean="0"/>
              <a:pPr/>
              <a:t>9/10/2022</a:t>
            </a:fld>
            <a:endParaRPr lang="en-US" dirty="0"/>
          </a:p>
        </p:txBody>
      </p:sp>
      <p:sp>
        <p:nvSpPr>
          <p:cNvPr id="5" name="عنصر نائب للتذييل 4"/>
          <p:cNvSpPr>
            <a:spLocks noGrp="1"/>
          </p:cNvSpPr>
          <p:nvPr>
            <p:ph type="ftr" sz="quarter" idx="11"/>
          </p:nvPr>
        </p:nvSpPr>
        <p:spPr/>
        <p:txBody>
          <a:bodyPr/>
          <a:lstStyle>
            <a:extLst/>
          </a:lstStyle>
          <a:p>
            <a:endParaRPr lang="en-US" dirty="0"/>
          </a:p>
        </p:txBody>
      </p:sp>
      <p:sp>
        <p:nvSpPr>
          <p:cNvPr id="6" name="عنصر نائب لرقم الشريحة 5"/>
          <p:cNvSpPr>
            <a:spLocks noGrp="1"/>
          </p:cNvSpPr>
          <p:nvPr>
            <p:ph type="sldNum" sz="quarter" idx="12"/>
          </p:nvPr>
        </p:nvSpPr>
        <p:spPr/>
        <p:txBody>
          <a:bodyPr/>
          <a:lstStyle>
            <a:extLst/>
          </a:lstStyle>
          <a:p>
            <a:fld id="{D57F1E4F-1CFF-5643-939E-217C01CDF56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37600" y="274956"/>
            <a:ext cx="2032000" cy="5851525"/>
          </a:xfrm>
        </p:spPr>
        <p:txBody>
          <a:bodyPr vert="eaVert" ancho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609600" y="274643"/>
            <a:ext cx="80264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5657088" y="6557946"/>
            <a:ext cx="2669952" cy="226902"/>
          </a:xfrm>
        </p:spPr>
        <p:txBody>
          <a:bodyPr/>
          <a:lstStyle>
            <a:extLst/>
          </a:lstStyle>
          <a:p>
            <a:fld id="{B61BEF0D-F0BB-DE4B-95CE-6DB70DBA9567}" type="datetimeFigureOut">
              <a:rPr lang="en-US" smtClean="0"/>
              <a:pPr/>
              <a:t>9/10/2022</a:t>
            </a:fld>
            <a:endParaRPr lang="en-US" dirty="0"/>
          </a:p>
        </p:txBody>
      </p:sp>
      <p:sp>
        <p:nvSpPr>
          <p:cNvPr id="5" name="عنصر نائب للتذييل 4"/>
          <p:cNvSpPr>
            <a:spLocks noGrp="1"/>
          </p:cNvSpPr>
          <p:nvPr>
            <p:ph type="ftr" sz="quarter" idx="11"/>
          </p:nvPr>
        </p:nvSpPr>
        <p:spPr>
          <a:xfrm>
            <a:off x="609600" y="6556248"/>
            <a:ext cx="4876800" cy="228600"/>
          </a:xfrm>
        </p:spPr>
        <p:txBody>
          <a:bodyPr/>
          <a:lstStyle>
            <a:extLst/>
          </a:lstStyle>
          <a:p>
            <a:endParaRPr lang="en-US" dirty="0"/>
          </a:p>
        </p:txBody>
      </p:sp>
      <p:sp>
        <p:nvSpPr>
          <p:cNvPr id="6" name="عنصر نائب لرقم الشريحة 5"/>
          <p:cNvSpPr>
            <a:spLocks noGrp="1"/>
          </p:cNvSpPr>
          <p:nvPr>
            <p:ph type="sldNum" sz="quarter" idx="12"/>
          </p:nvPr>
        </p:nvSpPr>
        <p:spPr>
          <a:xfrm>
            <a:off x="8339328" y="6553200"/>
            <a:ext cx="784448" cy="228600"/>
          </a:xfrm>
        </p:spPr>
        <p:txBody>
          <a:bodyPr/>
          <a:lstStyle>
            <a:lvl1pPr>
              <a:defRPr>
                <a:solidFill>
                  <a:schemeClr val="tx2"/>
                </a:solidFill>
              </a:defRPr>
            </a:lvl1pPr>
            <a:extLst/>
          </a:lstStyle>
          <a:p>
            <a:fld id="{D57F1E4F-1CFF-5643-939E-217C01CDF56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B61BEF0D-F0BB-DE4B-95CE-6DB70DBA9567}" type="datetimeFigureOut">
              <a:rPr lang="en-US" smtClean="0"/>
              <a:pPr/>
              <a:t>9/10/2022</a:t>
            </a:fld>
            <a:endParaRPr lang="en-US" dirty="0"/>
          </a:p>
        </p:txBody>
      </p:sp>
      <p:sp>
        <p:nvSpPr>
          <p:cNvPr id="5" name="عنصر نائب للتذييل 4"/>
          <p:cNvSpPr>
            <a:spLocks noGrp="1"/>
          </p:cNvSpPr>
          <p:nvPr>
            <p:ph type="ftr" sz="quarter" idx="11"/>
          </p:nvPr>
        </p:nvSpPr>
        <p:spPr/>
        <p:txBody>
          <a:bodyPr/>
          <a:lstStyle>
            <a:extLst/>
          </a:lstStyle>
          <a:p>
            <a:endParaRPr lang="en-US" dirty="0"/>
          </a:p>
        </p:txBody>
      </p:sp>
      <p:sp>
        <p:nvSpPr>
          <p:cNvPr id="6" name="عنصر نائب لرقم الشريحة 5"/>
          <p:cNvSpPr>
            <a:spLocks noGrp="1"/>
          </p:cNvSpPr>
          <p:nvPr>
            <p:ph type="sldNum" sz="quarter" idx="12"/>
          </p:nvPr>
        </p:nvSpPr>
        <p:spPr/>
        <p:txBody>
          <a:bodyPr/>
          <a:lstStyle>
            <a:extLst/>
          </a:lstStyle>
          <a:p>
            <a:fld id="{D57F1E4F-1CFF-5643-939E-217C01CDF56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1">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1422400" y="2821838"/>
            <a:ext cx="8340651" cy="1362075"/>
          </a:xfrm>
        </p:spPr>
        <p:txBody>
          <a:bodyPr tIns="0" anchor="t"/>
          <a:lstStyle>
            <a:lvl1pPr algn="r">
              <a:buNone/>
              <a:defRPr sz="42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422400" y="1905001"/>
            <a:ext cx="8340651"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a:xfrm>
            <a:off x="6298984" y="6556810"/>
            <a:ext cx="2669952" cy="226902"/>
          </a:xfrm>
        </p:spPr>
        <p:txBody>
          <a:bodyPr bIns="0" anchor="b"/>
          <a:lstStyle>
            <a:lvl1pPr>
              <a:defRPr>
                <a:solidFill>
                  <a:schemeClr val="tx2"/>
                </a:solidFill>
              </a:defRPr>
            </a:lvl1pPr>
            <a:extLst/>
          </a:lstStyle>
          <a:p>
            <a:fld id="{B61BEF0D-F0BB-DE4B-95CE-6DB70DBA9567}" type="datetimeFigureOut">
              <a:rPr lang="en-US" smtClean="0"/>
              <a:pPr/>
              <a:t>9/10/2022</a:t>
            </a:fld>
            <a:endParaRPr lang="en-US" dirty="0"/>
          </a:p>
        </p:txBody>
      </p:sp>
      <p:sp>
        <p:nvSpPr>
          <p:cNvPr id="5" name="عنصر نائب للتذييل 4"/>
          <p:cNvSpPr>
            <a:spLocks noGrp="1"/>
          </p:cNvSpPr>
          <p:nvPr>
            <p:ph type="ftr" sz="quarter" idx="11"/>
          </p:nvPr>
        </p:nvSpPr>
        <p:spPr>
          <a:xfrm>
            <a:off x="2313811" y="6556810"/>
            <a:ext cx="3860800" cy="228600"/>
          </a:xfrm>
        </p:spPr>
        <p:txBody>
          <a:bodyPr bIns="0" anchor="b"/>
          <a:lstStyle>
            <a:lvl1pPr>
              <a:defRPr>
                <a:solidFill>
                  <a:schemeClr val="tx2"/>
                </a:solidFill>
              </a:defRPr>
            </a:lvl1pPr>
            <a:extLst/>
          </a:lstStyle>
          <a:p>
            <a:endParaRPr lang="en-US" dirty="0"/>
          </a:p>
        </p:txBody>
      </p:sp>
      <p:sp>
        <p:nvSpPr>
          <p:cNvPr id="6" name="عنصر نائب لرقم الشريحة 5"/>
          <p:cNvSpPr>
            <a:spLocks noGrp="1"/>
          </p:cNvSpPr>
          <p:nvPr>
            <p:ph type="sldNum" sz="quarter" idx="12"/>
          </p:nvPr>
        </p:nvSpPr>
        <p:spPr>
          <a:xfrm>
            <a:off x="8978603" y="6555112"/>
            <a:ext cx="784448" cy="228600"/>
          </a:xfrm>
        </p:spPr>
        <p:txBody>
          <a:bodyPr/>
          <a:lstStyle>
            <a:extLst/>
          </a:lstStyle>
          <a:p>
            <a:fld id="{D57F1E4F-1CFF-5643-939E-217C01CDF565}"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320040"/>
            <a:ext cx="9656064"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609600" y="1600201"/>
            <a:ext cx="469392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571744" y="1600201"/>
            <a:ext cx="469392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B61BEF0D-F0BB-DE4B-95CE-6DB70DBA9567}" type="datetimeFigureOut">
              <a:rPr lang="en-US" smtClean="0"/>
              <a:pPr/>
              <a:t>9/10/2022</a:t>
            </a:fld>
            <a:endParaRPr lang="en-US" dirty="0"/>
          </a:p>
        </p:txBody>
      </p:sp>
      <p:sp>
        <p:nvSpPr>
          <p:cNvPr id="6" name="عنصر نائب للتذييل 5"/>
          <p:cNvSpPr>
            <a:spLocks noGrp="1"/>
          </p:cNvSpPr>
          <p:nvPr>
            <p:ph type="ftr" sz="quarter" idx="11"/>
          </p:nvPr>
        </p:nvSpPr>
        <p:spPr/>
        <p:txBody>
          <a:bodyPr/>
          <a:lstStyle>
            <a:extLst/>
          </a:lstStyle>
          <a:p>
            <a:endParaRPr lang="en-US" dirty="0"/>
          </a:p>
        </p:txBody>
      </p:sp>
      <p:sp>
        <p:nvSpPr>
          <p:cNvPr id="7" name="عنصر نائب لرقم الشريحة 6"/>
          <p:cNvSpPr>
            <a:spLocks noGrp="1"/>
          </p:cNvSpPr>
          <p:nvPr>
            <p:ph type="sldNum" sz="quarter" idx="12"/>
          </p:nvPr>
        </p:nvSpPr>
        <p:spPr/>
        <p:txBody>
          <a:bodyPr/>
          <a:lstStyle>
            <a:extLst/>
          </a:lstStyle>
          <a:p>
            <a:fld id="{D57F1E4F-1CFF-5643-939E-217C01CDF56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320040"/>
            <a:ext cx="9656064" cy="1143000"/>
          </a:xfrm>
        </p:spPr>
        <p:txBody>
          <a:bodyPr anchor="b"/>
          <a:lstStyle>
            <a:lvl1pPr>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609600" y="5867400"/>
            <a:ext cx="469392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5571744" y="5867400"/>
            <a:ext cx="469392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609600" y="1711840"/>
            <a:ext cx="469392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5571744" y="1711840"/>
            <a:ext cx="469392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B61BEF0D-F0BB-DE4B-95CE-6DB70DBA9567}" type="datetimeFigureOut">
              <a:rPr lang="en-US" smtClean="0"/>
              <a:pPr/>
              <a:t>9/10/2022</a:t>
            </a:fld>
            <a:endParaRPr lang="en-US" dirty="0"/>
          </a:p>
        </p:txBody>
      </p:sp>
      <p:sp>
        <p:nvSpPr>
          <p:cNvPr id="8" name="عنصر نائب للتذييل 7"/>
          <p:cNvSpPr>
            <a:spLocks noGrp="1"/>
          </p:cNvSpPr>
          <p:nvPr>
            <p:ph type="ftr" sz="quarter" idx="11"/>
          </p:nvPr>
        </p:nvSpPr>
        <p:spPr/>
        <p:txBody>
          <a:bodyPr/>
          <a:lstStyle>
            <a:extLst/>
          </a:lstStyle>
          <a:p>
            <a:endParaRPr lang="en-US" dirty="0"/>
          </a:p>
        </p:txBody>
      </p:sp>
      <p:sp>
        <p:nvSpPr>
          <p:cNvPr id="9" name="عنصر نائب لرقم الشريحة 8"/>
          <p:cNvSpPr>
            <a:spLocks noGrp="1"/>
          </p:cNvSpPr>
          <p:nvPr>
            <p:ph type="sldNum" sz="quarter" idx="12"/>
          </p:nvPr>
        </p:nvSpPr>
        <p:spPr/>
        <p:txBody>
          <a:bodyPr/>
          <a:lstStyle>
            <a:extLst/>
          </a:lstStyle>
          <a:p>
            <a:fld id="{D57F1E4F-1CFF-5643-939E-217C01CDF56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320040"/>
            <a:ext cx="9656064" cy="1143000"/>
          </a:xfrm>
        </p:spPr>
        <p:txBody>
          <a:bodyP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B61BEF0D-F0BB-DE4B-95CE-6DB70DBA9567}" type="datetimeFigureOut">
              <a:rPr lang="en-US" smtClean="0"/>
              <a:pPr/>
              <a:t>9/10/2022</a:t>
            </a:fld>
            <a:endParaRPr lang="en-US" dirty="0"/>
          </a:p>
        </p:txBody>
      </p:sp>
      <p:sp>
        <p:nvSpPr>
          <p:cNvPr id="4" name="عنصر نائب للتذييل 3"/>
          <p:cNvSpPr>
            <a:spLocks noGrp="1"/>
          </p:cNvSpPr>
          <p:nvPr>
            <p:ph type="ftr" sz="quarter" idx="11"/>
          </p:nvPr>
        </p:nvSpPr>
        <p:spPr/>
        <p:txBody>
          <a:bodyPr/>
          <a:lstStyle>
            <a:extLst/>
          </a:lstStyle>
          <a:p>
            <a:endParaRPr lang="en-US" dirty="0"/>
          </a:p>
        </p:txBody>
      </p:sp>
      <p:sp>
        <p:nvSpPr>
          <p:cNvPr id="5" name="عنصر نائب لرقم الشريحة 4"/>
          <p:cNvSpPr>
            <a:spLocks noGrp="1"/>
          </p:cNvSpPr>
          <p:nvPr>
            <p:ph type="sldNum" sz="quarter" idx="12"/>
          </p:nvPr>
        </p:nvSpPr>
        <p:spPr/>
        <p:txBody>
          <a:bodyPr/>
          <a:lstStyle>
            <a:extLst/>
          </a:lstStyle>
          <a:p>
            <a:fld id="{D57F1E4F-1CFF-5643-939E-217C01CDF56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lvl1pPr>
              <a:defRPr>
                <a:solidFill>
                  <a:schemeClr val="tx2"/>
                </a:solidFill>
              </a:defRPr>
            </a:lvl1pPr>
            <a:extLst/>
          </a:lstStyle>
          <a:p>
            <a:fld id="{B61BEF0D-F0BB-DE4B-95CE-6DB70DBA9567}" type="datetimeFigureOut">
              <a:rPr lang="en-US" smtClean="0"/>
              <a:pPr/>
              <a:t>9/10/2022</a:t>
            </a:fld>
            <a:endParaRPr lang="en-US" dirty="0"/>
          </a:p>
        </p:txBody>
      </p:sp>
      <p:sp>
        <p:nvSpPr>
          <p:cNvPr id="3" name="عنصر نائب للتذييل 2"/>
          <p:cNvSpPr>
            <a:spLocks noGrp="1"/>
          </p:cNvSpPr>
          <p:nvPr>
            <p:ph type="ftr" sz="quarter" idx="11"/>
          </p:nvPr>
        </p:nvSpPr>
        <p:spPr/>
        <p:txBody>
          <a:bodyPr/>
          <a:lstStyle>
            <a:lvl1pPr>
              <a:defRPr>
                <a:solidFill>
                  <a:schemeClr val="tx2"/>
                </a:solidFill>
              </a:defRPr>
            </a:lvl1pPr>
            <a:extLst/>
          </a:lstStyle>
          <a:p>
            <a:endParaRPr lang="en-US" dirty="0"/>
          </a:p>
        </p:txBody>
      </p:sp>
      <p:sp>
        <p:nvSpPr>
          <p:cNvPr id="4" name="عنصر نائب لرقم الشريحة 3"/>
          <p:cNvSpPr>
            <a:spLocks noGrp="1"/>
          </p:cNvSpPr>
          <p:nvPr>
            <p:ph type="sldNum" sz="quarter" idx="12"/>
          </p:nvPr>
        </p:nvSpPr>
        <p:spPr/>
        <p:txBody>
          <a:bodyPr/>
          <a:lstStyle>
            <a:extLst/>
          </a:lstStyle>
          <a:p>
            <a:fld id="{D57F1E4F-1CFF-5643-939E-217C01CDF56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28600"/>
            <a:ext cx="7863840" cy="1173480"/>
          </a:xfrm>
        </p:spPr>
        <p:txBody>
          <a:bodyPr wrap="square" anchor="b"/>
          <a:lstStyle>
            <a:lvl1pPr algn="l">
              <a:buNone/>
              <a:defRPr lang="en-US" sz="2400" baseline="0" smtClean="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09600" y="1497416"/>
            <a:ext cx="786384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609600" y="2133600"/>
            <a:ext cx="9652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B61BEF0D-F0BB-DE4B-95CE-6DB70DBA9567}" type="datetimeFigureOut">
              <a:rPr lang="en-US" smtClean="0"/>
              <a:pPr/>
              <a:t>9/10/2022</a:t>
            </a:fld>
            <a:endParaRPr lang="en-US" dirty="0"/>
          </a:p>
        </p:txBody>
      </p:sp>
      <p:sp>
        <p:nvSpPr>
          <p:cNvPr id="6" name="عنصر نائب للتذييل 5"/>
          <p:cNvSpPr>
            <a:spLocks noGrp="1"/>
          </p:cNvSpPr>
          <p:nvPr>
            <p:ph type="ftr" sz="quarter" idx="11"/>
          </p:nvPr>
        </p:nvSpPr>
        <p:spPr/>
        <p:txBody>
          <a:bodyPr/>
          <a:lstStyle>
            <a:extLst/>
          </a:lstStyle>
          <a:p>
            <a:endParaRPr lang="en-US" dirty="0"/>
          </a:p>
        </p:txBody>
      </p:sp>
      <p:sp>
        <p:nvSpPr>
          <p:cNvPr id="7" name="عنصر نائب لرقم الشريحة 6"/>
          <p:cNvSpPr>
            <a:spLocks noGrp="1"/>
          </p:cNvSpPr>
          <p:nvPr>
            <p:ph type="sldNum" sz="quarter" idx="12"/>
          </p:nvPr>
        </p:nvSpPr>
        <p:spPr/>
        <p:txBody>
          <a:bodyPr/>
          <a:lstStyle>
            <a:extLst/>
          </a:lstStyle>
          <a:p>
            <a:fld id="{D57F1E4F-1CFF-5643-939E-217C01CDF56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2"/>
      </p:bgRef>
    </p:bg>
    <p:spTree>
      <p:nvGrpSpPr>
        <p:cNvPr id="1" name=""/>
        <p:cNvGrpSpPr/>
        <p:nvPr/>
      </p:nvGrpSpPr>
      <p:grpSpPr>
        <a:xfrm>
          <a:off x="0" y="0"/>
          <a:ext cx="0" cy="0"/>
          <a:chOff x="0" y="0"/>
          <a:chExt cx="0" cy="0"/>
        </a:xfrm>
      </p:grpSpPr>
      <p:sp>
        <p:nvSpPr>
          <p:cNvPr id="8" name="مستطيل 7"/>
          <p:cNvSpPr/>
          <p:nvPr/>
        </p:nvSpPr>
        <p:spPr>
          <a:xfrm rot="21240000">
            <a:off x="797292" y="1004669"/>
            <a:ext cx="5759369"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مستطيل 8"/>
          <p:cNvSpPr/>
          <p:nvPr/>
        </p:nvSpPr>
        <p:spPr>
          <a:xfrm rot="21420000">
            <a:off x="795609" y="998817"/>
            <a:ext cx="5759369"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عنوان 1"/>
          <p:cNvSpPr>
            <a:spLocks noGrp="1"/>
          </p:cNvSpPr>
          <p:nvPr>
            <p:ph type="title"/>
          </p:nvPr>
        </p:nvSpPr>
        <p:spPr>
          <a:xfrm>
            <a:off x="7185464" y="1143000"/>
            <a:ext cx="4572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ar-SA" smtClean="0"/>
              <a:t>انقر لتحرير نمط العنوان الرئيسي</a:t>
            </a:r>
            <a:endParaRPr kumimoji="0" lang="en-US" dirty="0"/>
          </a:p>
        </p:txBody>
      </p:sp>
      <p:sp>
        <p:nvSpPr>
          <p:cNvPr id="4" name="عنصر نائب للنص 3"/>
          <p:cNvSpPr>
            <a:spLocks noGrp="1"/>
          </p:cNvSpPr>
          <p:nvPr>
            <p:ph type="body" sz="half" idx="2"/>
          </p:nvPr>
        </p:nvSpPr>
        <p:spPr>
          <a:xfrm>
            <a:off x="7185464" y="3283634"/>
            <a:ext cx="4572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extLst/>
          </a:lstStyle>
          <a:p>
            <a:fld id="{B61BEF0D-F0BB-DE4B-95CE-6DB70DBA9567}" type="datetimeFigureOut">
              <a:rPr lang="en-US" smtClean="0"/>
              <a:pPr/>
              <a:t>9/10/2022</a:t>
            </a:fld>
            <a:endParaRPr lang="en-US" dirty="0"/>
          </a:p>
        </p:txBody>
      </p:sp>
      <p:sp>
        <p:nvSpPr>
          <p:cNvPr id="6" name="عنصر نائب للتذييل 5"/>
          <p:cNvSpPr>
            <a:spLocks noGrp="1"/>
          </p:cNvSpPr>
          <p:nvPr>
            <p:ph type="ftr" sz="quarter" idx="11"/>
          </p:nvPr>
        </p:nvSpPr>
        <p:spPr/>
        <p:txBody>
          <a:bodyPr/>
          <a:lstStyle>
            <a:extLst/>
          </a:lstStyle>
          <a:p>
            <a:endParaRPr lang="en-US" dirty="0"/>
          </a:p>
        </p:txBody>
      </p:sp>
      <p:sp>
        <p:nvSpPr>
          <p:cNvPr id="7" name="عنصر نائب لرقم الشريحة 6"/>
          <p:cNvSpPr>
            <a:spLocks noGrp="1"/>
          </p:cNvSpPr>
          <p:nvPr>
            <p:ph type="sldNum" sz="quarter" idx="12"/>
          </p:nvPr>
        </p:nvSpPr>
        <p:spPr/>
        <p:txBody>
          <a:bodyPr/>
          <a:lstStyle>
            <a:extLst/>
          </a:lstStyle>
          <a:p>
            <a:fld id="{D57F1E4F-1CFF-5643-939E-217C01CDF565}" type="slidenum">
              <a:rPr lang="en-US" smtClean="0"/>
              <a:pPr/>
              <a:t>‹#›</a:t>
            </a:fld>
            <a:endParaRPr lang="en-US" dirty="0"/>
          </a:p>
        </p:txBody>
      </p:sp>
      <p:sp>
        <p:nvSpPr>
          <p:cNvPr id="10" name="عنصر نائب للصورة 9"/>
          <p:cNvSpPr>
            <a:spLocks noGrp="1"/>
          </p:cNvSpPr>
          <p:nvPr>
            <p:ph type="pic" idx="1"/>
          </p:nvPr>
        </p:nvSpPr>
        <p:spPr>
          <a:xfrm>
            <a:off x="884909" y="1041002"/>
            <a:ext cx="560832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ar-SA" smtClean="0"/>
              <a:t>انقر فوق الأيقونة لإضافة صورة</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مستطيل 8"/>
          <p:cNvSpPr/>
          <p:nvPr/>
        </p:nvSpPr>
        <p:spPr>
          <a:xfrm flipH="1">
            <a:off x="10871200" y="0"/>
            <a:ext cx="13208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عنصر نائب للعنوان 2"/>
          <p:cNvSpPr>
            <a:spLocks noGrp="1"/>
          </p:cNvSpPr>
          <p:nvPr>
            <p:ph type="title"/>
          </p:nvPr>
        </p:nvSpPr>
        <p:spPr>
          <a:xfrm>
            <a:off x="609600" y="320040"/>
            <a:ext cx="9652000" cy="1143000"/>
          </a:xfrm>
          <a:prstGeom prst="rect">
            <a:avLst/>
          </a:prstGeom>
        </p:spPr>
        <p:txBody>
          <a:bodyPr vert="horz" lIns="45720" tIns="0" rIns="45720" bIns="0" anchor="b" anchorCtr="0">
            <a:normAutofit/>
          </a:bodyPr>
          <a:lstStyle>
            <a:extLst/>
          </a:lstStyle>
          <a:p>
            <a:r>
              <a:rPr kumimoji="0" lang="ar-SA" smtClean="0"/>
              <a:t>انقر لتحرير نمط العنوان الرئيسي</a:t>
            </a:r>
            <a:endParaRPr kumimoji="0" lang="en-US"/>
          </a:p>
        </p:txBody>
      </p:sp>
      <p:sp>
        <p:nvSpPr>
          <p:cNvPr id="31" name="عنصر نائب للنص 30"/>
          <p:cNvSpPr>
            <a:spLocks noGrp="1"/>
          </p:cNvSpPr>
          <p:nvPr>
            <p:ph type="body" idx="1"/>
          </p:nvPr>
        </p:nvSpPr>
        <p:spPr>
          <a:xfrm>
            <a:off x="609600" y="1609416"/>
            <a:ext cx="9652000" cy="4846320"/>
          </a:xfrm>
          <a:prstGeom prst="rect">
            <a:avLst/>
          </a:prstGeom>
        </p:spPr>
        <p:txBody>
          <a:bodyPr vert="horz">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7" name="عنصر نائب للتاريخ 26"/>
          <p:cNvSpPr>
            <a:spLocks noGrp="1"/>
          </p:cNvSpPr>
          <p:nvPr>
            <p:ph type="dt" sz="half" idx="2"/>
          </p:nvPr>
        </p:nvSpPr>
        <p:spPr>
          <a:xfrm>
            <a:off x="5661248" y="6557946"/>
            <a:ext cx="2669952" cy="226902"/>
          </a:xfrm>
          <a:prstGeom prst="rect">
            <a:avLst/>
          </a:prstGeom>
        </p:spPr>
        <p:txBody>
          <a:bodyPr vert="horz" tIns="0" bIns="0" anchor="b"/>
          <a:lstStyle>
            <a:lvl1pPr algn="l" eaLnBrk="1" latinLnBrk="0" hangingPunct="1">
              <a:defRPr kumimoji="0" sz="1000">
                <a:solidFill>
                  <a:schemeClr val="tx2"/>
                </a:solidFill>
              </a:defRPr>
            </a:lvl1pPr>
            <a:extLst/>
          </a:lstStyle>
          <a:p>
            <a:fld id="{B61BEF0D-F0BB-DE4B-95CE-6DB70DBA9567}" type="datetimeFigureOut">
              <a:rPr lang="en-US" smtClean="0"/>
              <a:pPr/>
              <a:t>9/10/2022</a:t>
            </a:fld>
            <a:endParaRPr lang="en-US" dirty="0"/>
          </a:p>
        </p:txBody>
      </p:sp>
      <p:sp>
        <p:nvSpPr>
          <p:cNvPr id="4" name="عنصر نائب للتذييل 3"/>
          <p:cNvSpPr>
            <a:spLocks noGrp="1"/>
          </p:cNvSpPr>
          <p:nvPr>
            <p:ph type="ftr" sz="quarter" idx="3"/>
          </p:nvPr>
        </p:nvSpPr>
        <p:spPr>
          <a:xfrm>
            <a:off x="609600" y="6557946"/>
            <a:ext cx="48768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dirty="0"/>
          </a:p>
        </p:txBody>
      </p:sp>
      <p:sp>
        <p:nvSpPr>
          <p:cNvPr id="16" name="عنصر نائب لرقم الشريحة 15"/>
          <p:cNvSpPr>
            <a:spLocks noGrp="1"/>
          </p:cNvSpPr>
          <p:nvPr>
            <p:ph type="sldNum" sz="quarter" idx="4"/>
          </p:nvPr>
        </p:nvSpPr>
        <p:spPr>
          <a:xfrm>
            <a:off x="8335264" y="6556248"/>
            <a:ext cx="784448"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D57F1E4F-1CFF-5643-939E-217C01CDF56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Lst>
  <p:txStyles>
    <p:titleStyle>
      <a:lvl1pPr algn="l" rtl="1"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r" rtl="1"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r" rtl="1"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r" rtl="1"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r" rtl="1"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r" rtl="1"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r" rtl="1"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r" rtl="1"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r" rtl="1"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r" rtl="1"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78000"/>
                <a:satMod val="220000"/>
              </a:schemeClr>
            </a:gs>
            <a:gs pos="100000">
              <a:schemeClr val="accent5">
                <a:lumMod val="20000"/>
                <a:lumOff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4" name="عنوان فرعي 3"/>
          <p:cNvSpPr>
            <a:spLocks noGrp="1"/>
          </p:cNvSpPr>
          <p:nvPr>
            <p:ph type="subTitle" idx="1"/>
          </p:nvPr>
        </p:nvSpPr>
        <p:spPr>
          <a:xfrm>
            <a:off x="1990165" y="564776"/>
            <a:ext cx="8615082" cy="4908522"/>
          </a:xfrm>
          <a:solidFill>
            <a:schemeClr val="bg2">
              <a:lumMod val="90000"/>
            </a:schemeClr>
          </a:solidFill>
        </p:spPr>
        <p:txBody>
          <a:bodyPr>
            <a:normAutofit/>
          </a:bodyPr>
          <a:lstStyle/>
          <a:p>
            <a:pPr algn="ctr"/>
            <a:endParaRPr lang="en-US" sz="3600" b="1" dirty="0">
              <a:solidFill>
                <a:schemeClr val="accent6"/>
              </a:solidFill>
              <a:latin typeface="Century Gothic"/>
              <a:ea typeface="+mj-ea"/>
              <a:cs typeface="Tahoma"/>
            </a:endParaRPr>
          </a:p>
          <a:p>
            <a:pPr algn="ctr"/>
            <a:r>
              <a:rPr lang="ar-SA" sz="3600" b="1" dirty="0" smtClean="0">
                <a:solidFill>
                  <a:schemeClr val="accent6"/>
                </a:solidFill>
                <a:latin typeface="Century Gothic"/>
                <a:ea typeface="+mj-ea"/>
                <a:cs typeface="Tahoma"/>
              </a:rPr>
              <a:t>التربة في الوطن العربي</a:t>
            </a:r>
            <a:endParaRPr lang="en-US" sz="3200" b="1" dirty="0">
              <a:solidFill>
                <a:schemeClr val="accent1">
                  <a:lumMod val="50000"/>
                </a:schemeClr>
              </a:solidFill>
              <a:latin typeface="Times New Roman" panose="02020603050405020304" pitchFamily="18" charset="0"/>
              <a:cs typeface="Times New Roman" panose="02020603050405020304" pitchFamily="18" charset="0"/>
            </a:endParaRPr>
          </a:p>
          <a:p>
            <a:pPr algn="ctr"/>
            <a:endParaRPr lang="ar-SA" sz="3600" b="1" dirty="0" smtClean="0">
              <a:solidFill>
                <a:schemeClr val="accent6"/>
              </a:solidFill>
              <a:latin typeface="Century Gothic"/>
              <a:ea typeface="+mj-ea"/>
              <a:cs typeface="Tahoma"/>
            </a:endParaRPr>
          </a:p>
          <a:p>
            <a:pPr algn="ctr"/>
            <a:r>
              <a:rPr lang="ar-IQ" sz="3600" b="1" dirty="0">
                <a:solidFill>
                  <a:schemeClr val="accent6"/>
                </a:solidFill>
                <a:latin typeface="Century Gothic"/>
                <a:ea typeface="+mj-ea"/>
                <a:cs typeface="Tahoma"/>
              </a:rPr>
              <a:t/>
            </a:r>
            <a:br>
              <a:rPr lang="ar-IQ" sz="3600" b="1" dirty="0">
                <a:solidFill>
                  <a:schemeClr val="accent6"/>
                </a:solidFill>
                <a:latin typeface="Century Gothic"/>
                <a:ea typeface="+mj-ea"/>
                <a:cs typeface="Tahoma"/>
              </a:rPr>
            </a:br>
            <a:r>
              <a:rPr lang="ar-IQ" sz="3600" b="1" dirty="0" smtClean="0">
                <a:solidFill>
                  <a:schemeClr val="tx1"/>
                </a:solidFill>
                <a:latin typeface="Century Gothic"/>
                <a:ea typeface="+mj-ea"/>
                <a:cs typeface="Tahoma"/>
              </a:rPr>
              <a:t> </a:t>
            </a:r>
            <a:r>
              <a:rPr lang="en-US" sz="3600" b="1" dirty="0" smtClean="0">
                <a:solidFill>
                  <a:schemeClr val="tx1"/>
                </a:solidFill>
                <a:latin typeface="Century Gothic"/>
                <a:ea typeface="+mj-ea"/>
                <a:cs typeface="Tahoma"/>
              </a:rPr>
              <a:t>        </a:t>
            </a:r>
            <a:r>
              <a:rPr lang="ar-IQ" sz="3200" b="1" dirty="0" err="1" smtClean="0">
                <a:solidFill>
                  <a:schemeClr val="accent1">
                    <a:lumMod val="50000"/>
                  </a:schemeClr>
                </a:solidFill>
                <a:latin typeface="Times New Roman" panose="02020603050405020304" pitchFamily="18" charset="0"/>
                <a:cs typeface="Times New Roman" panose="02020603050405020304" pitchFamily="18" charset="0"/>
              </a:rPr>
              <a:t>م.د</a:t>
            </a:r>
            <a:r>
              <a:rPr lang="ar-IQ" sz="3200" b="1" dirty="0" smtClean="0">
                <a:solidFill>
                  <a:schemeClr val="accent1">
                    <a:lumMod val="50000"/>
                  </a:schemeClr>
                </a:solidFill>
                <a:latin typeface="Times New Roman" panose="02020603050405020304" pitchFamily="18" charset="0"/>
                <a:cs typeface="Times New Roman" panose="02020603050405020304" pitchFamily="18" charset="0"/>
              </a:rPr>
              <a:t> هاله محمود شاكر</a:t>
            </a:r>
            <a:r>
              <a:rPr lang="ar-IQ" sz="3200" b="1" dirty="0" smtClean="0">
                <a:solidFill>
                  <a:schemeClr val="accent1">
                    <a:lumMod val="50000"/>
                  </a:schemeClr>
                </a:solidFill>
                <a:latin typeface="Times New Roman" panose="02020603050405020304" pitchFamily="18" charset="0"/>
                <a:cs typeface="Times New Roman" panose="02020603050405020304" pitchFamily="18" charset="0"/>
              </a:rPr>
              <a:t>         </a:t>
            </a:r>
            <a:endParaRPr lang="en-US" sz="3200" b="1" dirty="0">
              <a:solidFill>
                <a:schemeClr val="accent1">
                  <a:lumMod val="50000"/>
                </a:schemeClr>
              </a:solidFill>
              <a:latin typeface="Times New Roman" panose="02020603050405020304" pitchFamily="18" charset="0"/>
              <a:cs typeface="Times New Roman" panose="02020603050405020304" pitchFamily="18" charset="0"/>
            </a:endParaRPr>
          </a:p>
          <a:p>
            <a:pPr algn="ctr"/>
            <a:r>
              <a:rPr lang="en-US" sz="2400" b="1" dirty="0" smtClean="0">
                <a:solidFill>
                  <a:schemeClr val="tx1"/>
                </a:solidFill>
                <a:latin typeface="Times New Roman" panose="02020603050405020304" pitchFamily="18" charset="0"/>
                <a:cs typeface="Times New Roman" panose="02020603050405020304" pitchFamily="18" charset="0"/>
              </a:rPr>
              <a:t>  </a:t>
            </a:r>
            <a:r>
              <a:rPr lang="ar-IQ" sz="3200" b="1" dirty="0">
                <a:solidFill>
                  <a:schemeClr val="accent1">
                    <a:lumMod val="50000"/>
                  </a:schemeClr>
                </a:solidFill>
                <a:latin typeface="Times New Roman" panose="02020603050405020304" pitchFamily="18" charset="0"/>
                <a:cs typeface="Times New Roman" panose="02020603050405020304" pitchFamily="18" charset="0"/>
              </a:rPr>
              <a:t>كلية </a:t>
            </a:r>
            <a:r>
              <a:rPr lang="ar-IQ" sz="3200" b="1" dirty="0" err="1" smtClean="0">
                <a:solidFill>
                  <a:schemeClr val="accent1">
                    <a:lumMod val="50000"/>
                  </a:schemeClr>
                </a:solidFill>
                <a:latin typeface="Times New Roman" panose="02020603050405020304" pitchFamily="18" charset="0"/>
                <a:cs typeface="Times New Roman" panose="02020603050405020304" pitchFamily="18" charset="0"/>
              </a:rPr>
              <a:t>الاداب</a:t>
            </a:r>
            <a:r>
              <a:rPr lang="ar-IQ" sz="3200" b="1" dirty="0" smtClean="0">
                <a:solidFill>
                  <a:schemeClr val="accent1">
                    <a:lumMod val="50000"/>
                  </a:schemeClr>
                </a:solidFill>
                <a:latin typeface="Times New Roman" panose="02020603050405020304" pitchFamily="18" charset="0"/>
                <a:cs typeface="Times New Roman" panose="02020603050405020304" pitchFamily="18" charset="0"/>
              </a:rPr>
              <a:t> </a:t>
            </a:r>
            <a:r>
              <a:rPr lang="ar-IQ" sz="3200" b="1" dirty="0">
                <a:solidFill>
                  <a:schemeClr val="accent1">
                    <a:lumMod val="50000"/>
                  </a:schemeClr>
                </a:solidFill>
                <a:latin typeface="Times New Roman" panose="02020603050405020304" pitchFamily="18" charset="0"/>
                <a:cs typeface="Times New Roman" panose="02020603050405020304" pitchFamily="18" charset="0"/>
              </a:rPr>
              <a:t>للبنات/قسم الجغرافي</a:t>
            </a:r>
            <a:r>
              <a:rPr lang="ar-SA" sz="3200" b="1" dirty="0">
                <a:solidFill>
                  <a:schemeClr val="accent1">
                    <a:lumMod val="50000"/>
                  </a:schemeClr>
                </a:solidFill>
                <a:latin typeface="Times New Roman" panose="02020603050405020304" pitchFamily="18" charset="0"/>
                <a:cs typeface="Times New Roman" panose="02020603050405020304" pitchFamily="18" charset="0"/>
              </a:rPr>
              <a:t>ة</a:t>
            </a:r>
            <a:endParaRPr lang="ar-IQ" sz="3200" b="1" dirty="0">
              <a:solidFill>
                <a:schemeClr val="accent1">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52949699"/>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1000"/>
                                        <p:tgtEl>
                                          <p:spTgt spid="4">
                                            <p:bg/>
                                          </p:spTgt>
                                        </p:tgtEl>
                                      </p:cBhvr>
                                    </p:animEffect>
                                    <p:anim calcmode="lin" valueType="num">
                                      <p:cBhvr>
                                        <p:cTn id="8" dur="1000" fill="hold"/>
                                        <p:tgtEl>
                                          <p:spTgt spid="4">
                                            <p:bg/>
                                          </p:spTgt>
                                        </p:tgtEl>
                                        <p:attrNameLst>
                                          <p:attrName>ppt_x</p:attrName>
                                        </p:attrNameLst>
                                      </p:cBhvr>
                                      <p:tavLst>
                                        <p:tav tm="0">
                                          <p:val>
                                            <p:strVal val="#ppt_x"/>
                                          </p:val>
                                        </p:tav>
                                        <p:tav tm="100000">
                                          <p:val>
                                            <p:strVal val="#ppt_x"/>
                                          </p:val>
                                        </p:tav>
                                      </p:tavLst>
                                    </p:anim>
                                    <p:anim calcmode="lin" valueType="num">
                                      <p:cBhvr>
                                        <p:cTn id="9" dur="1000" fill="hold"/>
                                        <p:tgtEl>
                                          <p:spTgt spid="4">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Effect transition="in" filter="fade">
                                      <p:cBhvr>
                                        <p:cTn id="21" dur="1000"/>
                                        <p:tgtEl>
                                          <p:spTgt spid="4">
                                            <p:txEl>
                                              <p:pRg st="3" end="3"/>
                                            </p:txEl>
                                          </p:spTgt>
                                        </p:tgtEl>
                                      </p:cBhvr>
                                    </p:animEffect>
                                    <p:anim calcmode="lin" valueType="num">
                                      <p:cBhvr>
                                        <p:cTn id="22"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Effect transition="in" filter="fade">
                                      <p:cBhvr>
                                        <p:cTn id="28" dur="1000"/>
                                        <p:tgtEl>
                                          <p:spTgt spid="4">
                                            <p:txEl>
                                              <p:pRg st="4" end="4"/>
                                            </p:txEl>
                                          </p:spTgt>
                                        </p:tgtEl>
                                      </p:cBhvr>
                                    </p:animEffect>
                                    <p:anim calcmode="lin" valueType="num">
                                      <p:cBhvr>
                                        <p:cTn id="29"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31520" y="0"/>
            <a:ext cx="9652000" cy="45719"/>
          </a:xfrm>
        </p:spPr>
        <p:txBody>
          <a:bodyPr>
            <a:normAutofit fontScale="90000"/>
          </a:bodyPr>
          <a:lstStyle/>
          <a:p>
            <a:pPr algn="r"/>
            <a:r>
              <a:rPr lang="ar-SA" dirty="0" smtClean="0">
                <a:latin typeface="Times New Roman" panose="02020603050405020304" pitchFamily="18" charset="0"/>
                <a:cs typeface="Times New Roman" panose="02020603050405020304" pitchFamily="18" charset="0"/>
              </a:rPr>
              <a:t/>
            </a:r>
            <a:br>
              <a:rPr lang="ar-SA" dirty="0" smtClean="0">
                <a:latin typeface="Times New Roman" panose="02020603050405020304" pitchFamily="18" charset="0"/>
                <a:cs typeface="Times New Roman" panose="02020603050405020304" pitchFamily="18" charset="0"/>
              </a:rPr>
            </a:br>
            <a:endParaRPr lang="ar-IQ" dirty="0">
              <a:latin typeface="Times New Roman" panose="02020603050405020304" pitchFamily="18" charset="0"/>
              <a:cs typeface="Times New Roman" panose="02020603050405020304" pitchFamily="18" charset="0"/>
            </a:endParaRPr>
          </a:p>
        </p:txBody>
      </p:sp>
      <p:sp>
        <p:nvSpPr>
          <p:cNvPr id="3" name="عنصر نائب للمحتوى 2"/>
          <p:cNvSpPr>
            <a:spLocks noGrp="1"/>
          </p:cNvSpPr>
          <p:nvPr>
            <p:ph idx="1"/>
          </p:nvPr>
        </p:nvSpPr>
        <p:spPr>
          <a:xfrm>
            <a:off x="0" y="-33169"/>
            <a:ext cx="10865224" cy="6891169"/>
          </a:xfrm>
        </p:spPr>
        <p:txBody>
          <a:bodyPr>
            <a:noAutofit/>
          </a:bodyPr>
          <a:lstStyle/>
          <a:p>
            <a:pPr marL="0" indent="0" algn="just">
              <a:lnSpc>
                <a:spcPct val="150000"/>
              </a:lnSpc>
              <a:buNone/>
            </a:pPr>
            <a:r>
              <a:rPr lang="ar-SA" sz="2400" b="1" dirty="0" smtClean="0">
                <a:latin typeface="Times New Roman" panose="02020603050405020304" pitchFamily="18" charset="0"/>
                <a:cs typeface="Times New Roman" panose="02020603050405020304" pitchFamily="18" charset="0"/>
              </a:rPr>
              <a:t>مفهوم التربة :-انها الطبقة الهشة التي تغطي صخور القشرة الارضية على ارتفاع يترواح مابين بضع سنتمترات الى عدة امتار .وهي مزيج او خليط معقد من المواد المعدنية اوالعضوية والهواء والماء فيها يثبت النبات جذورة ومنها يستمد مقومات حياتة اللازمة لبقائة وتكاثرة وانتاجة .</a:t>
            </a:r>
          </a:p>
          <a:p>
            <a:pPr marL="0" indent="0" algn="just">
              <a:lnSpc>
                <a:spcPct val="150000"/>
              </a:lnSpc>
              <a:buNone/>
            </a:pPr>
            <a:r>
              <a:rPr lang="ar-SA" sz="2400" b="1" dirty="0" smtClean="0">
                <a:latin typeface="Times New Roman" panose="02020603050405020304" pitchFamily="18" charset="0"/>
                <a:cs typeface="Times New Roman" panose="02020603050405020304" pitchFamily="18" charset="0"/>
              </a:rPr>
              <a:t>او تعرف بانها الطبقة المفتتة الهشة التي تتلقي فيها الحياة العضوية النباتية والحيوانية بعالم المعادن والماء والهواء وتلتقي عندها ايضا الاغلفة الاربعة الغلاف الجوي والحيوي والصخري والمائي .</a:t>
            </a:r>
          </a:p>
          <a:p>
            <a:pPr marL="0" indent="0" algn="just">
              <a:lnSpc>
                <a:spcPct val="150000"/>
              </a:lnSpc>
              <a:buNone/>
            </a:pPr>
            <a:r>
              <a:rPr lang="ar-SA" sz="2400" b="1" dirty="0" smtClean="0">
                <a:latin typeface="Times New Roman" panose="02020603050405020304" pitchFamily="18" charset="0"/>
                <a:cs typeface="Times New Roman" panose="02020603050405020304" pitchFamily="18" charset="0"/>
              </a:rPr>
              <a:t>تقسم الترب الى </a:t>
            </a:r>
          </a:p>
          <a:p>
            <a:pPr marL="0" indent="0" algn="just">
              <a:lnSpc>
                <a:spcPct val="150000"/>
              </a:lnSpc>
              <a:buNone/>
            </a:pPr>
            <a:r>
              <a:rPr lang="ar-SA" sz="2400" b="1" dirty="0" smtClean="0">
                <a:latin typeface="Times New Roman" panose="02020603050405020304" pitchFamily="18" charset="0"/>
                <a:cs typeface="Times New Roman" panose="02020603050405020304" pitchFamily="18" charset="0"/>
              </a:rPr>
              <a:t>1.التربة المحلية :- تمتاز بانها مشتقة من القاعدة الصخرية المتركزة عليها.فالصخور الكلسية تعطي تربة كلسية.والصخور الرملية تعطي تربة رملية.</a:t>
            </a:r>
          </a:p>
          <a:p>
            <a:pPr marL="0" indent="0" algn="just">
              <a:lnSpc>
                <a:spcPct val="150000"/>
              </a:lnSpc>
              <a:buNone/>
            </a:pPr>
            <a:r>
              <a:rPr lang="ar-SA" sz="2400" b="1" dirty="0" smtClean="0">
                <a:latin typeface="Times New Roman" panose="02020603050405020304" pitchFamily="18" charset="0"/>
                <a:cs typeface="Times New Roman" panose="02020603050405020304" pitchFamily="18" charset="0"/>
              </a:rPr>
              <a:t>2.التربة المنقولة:-فهي تنتقل اليها من امكنة اخرى  حاملة معها كل خواص الاصلية ويتم الانتقال بواسطة الرياح والمياه ومن امثلتها التربه الفيضية في وادي النيل والرافدين</a:t>
            </a:r>
          </a:p>
          <a:p>
            <a:pPr marL="0" indent="0" algn="just">
              <a:lnSpc>
                <a:spcPct val="150000"/>
              </a:lnSpc>
              <a:buNone/>
            </a:pPr>
            <a:endParaRPr lang="ar-SA" sz="2400" b="1" dirty="0">
              <a:solidFill>
                <a:schemeClr val="accent1">
                  <a:lumMod val="50000"/>
                </a:schemeClr>
              </a:solidFill>
              <a:latin typeface="Times New Roman" panose="02020603050405020304" pitchFamily="18" charset="0"/>
              <a:cs typeface="Times New Roman" panose="02020603050405020304" pitchFamily="18" charset="0"/>
            </a:endParaRPr>
          </a:p>
          <a:p>
            <a:pPr algn="just">
              <a:lnSpc>
                <a:spcPct val="150000"/>
              </a:lnSpc>
            </a:pPr>
            <a:endParaRPr lang="ar-SA" sz="2400" b="1" dirty="0" smtClean="0">
              <a:solidFill>
                <a:schemeClr val="accent1">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67466914"/>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idx="1"/>
          </p:nvPr>
        </p:nvSpPr>
        <p:spPr>
          <a:xfrm>
            <a:off x="-1" y="322729"/>
            <a:ext cx="10582835" cy="6441141"/>
          </a:xfrm>
        </p:spPr>
        <p:txBody>
          <a:bodyPr>
            <a:normAutofit fontScale="62500" lnSpcReduction="20000"/>
          </a:bodyPr>
          <a:lstStyle/>
          <a:p>
            <a:pPr rtl="0"/>
            <a:endParaRPr lang="ar-SA" sz="2400" dirty="0" smtClean="0">
              <a:latin typeface="Times New Roman" panose="02020603050405020304" pitchFamily="18" charset="0"/>
              <a:cs typeface="Times New Roman" panose="02020603050405020304" pitchFamily="18" charset="0"/>
            </a:endParaRPr>
          </a:p>
          <a:p>
            <a:pPr marL="0" indent="0" rtl="0">
              <a:buNone/>
            </a:pPr>
            <a:r>
              <a:rPr lang="ar-SA" sz="5900" b="1" dirty="0" smtClean="0">
                <a:latin typeface="Times New Roman" panose="02020603050405020304" pitchFamily="18" charset="0"/>
                <a:cs typeface="Times New Roman" panose="02020603050405020304" pitchFamily="18" charset="0"/>
              </a:rPr>
              <a:t>انواع الترب في الوطن العربي:-</a:t>
            </a:r>
          </a:p>
          <a:p>
            <a:pPr marL="0" indent="0" rtl="0">
              <a:buNone/>
            </a:pPr>
            <a:r>
              <a:rPr lang="ar-SA" sz="5900" b="1" dirty="0" smtClean="0">
                <a:latin typeface="Times New Roman" panose="02020603050405020304" pitchFamily="18" charset="0"/>
                <a:cs typeface="Times New Roman" panose="02020603050405020304" pitchFamily="18" charset="0"/>
              </a:rPr>
              <a:t>انواع الترب :-</a:t>
            </a:r>
          </a:p>
          <a:p>
            <a:pPr marL="0" indent="0" rtl="0">
              <a:buNone/>
            </a:pPr>
            <a:r>
              <a:rPr lang="ar-SA" sz="5900" b="1" dirty="0" smtClean="0">
                <a:latin typeface="Times New Roman" panose="02020603050405020304" pitchFamily="18" charset="0"/>
                <a:cs typeface="Times New Roman" panose="02020603050405020304" pitchFamily="18" charset="0"/>
              </a:rPr>
              <a:t>1.تربة </a:t>
            </a:r>
            <a:r>
              <a:rPr lang="ar-SA" sz="5000" b="1" dirty="0" smtClean="0">
                <a:latin typeface="Times New Roman" panose="02020603050405020304" pitchFamily="18" charset="0"/>
                <a:cs typeface="Times New Roman" panose="02020603050405020304" pitchFamily="18" charset="0"/>
              </a:rPr>
              <a:t>البحر المتوسط :- هي هشة خفيفة النسيج لونها احمر لغناها باكسدة الحديد ويتحول هذا اللون الى الاسمر اذا ارتفعت فيها نسبة اكاسيد المنغنيز وهي خصبة وتعد من اجود انواع الترب كما تعد من اهم مناطق التركز السكاني ومن انواع ترب البحر المتوسط  تربة الحمراء وتعتبر من الترب المثالية وتنتشر في بلاد الشام وتربة الترس وتعرف بهذا الاسم في المغرب </a:t>
            </a:r>
          </a:p>
          <a:p>
            <a:pPr marL="0" indent="0" rtl="0">
              <a:buNone/>
            </a:pPr>
            <a:endParaRPr lang="ar-SA" sz="5000" b="1" dirty="0" smtClean="0">
              <a:latin typeface="Times New Roman" panose="02020603050405020304" pitchFamily="18" charset="0"/>
              <a:cs typeface="Times New Roman" panose="02020603050405020304" pitchFamily="18" charset="0"/>
            </a:endParaRPr>
          </a:p>
          <a:p>
            <a:pPr marL="0" indent="0" rtl="0">
              <a:buNone/>
            </a:pPr>
            <a:r>
              <a:rPr lang="ar-SA" sz="5000" b="1" dirty="0" smtClean="0">
                <a:latin typeface="Times New Roman" panose="02020603050405020304" pitchFamily="18" charset="0"/>
                <a:cs typeface="Times New Roman" panose="02020603050405020304" pitchFamily="18" charset="0"/>
              </a:rPr>
              <a:t>		2.تربه السهوب:   وهي تربة اصلية سمراء ترتفع فيها نسبة الطين والكلس وتقل نسبة المواد العضوية لفقرها بالغطاء النباتي لذالك يطلق عليها التربة الكستنائية ذات اللون البني الضارب للبني  وتصلح لزراعة النباتات ذات الجذور القصيرة وبخاصة الحبوب وتظهر في المناطق المعتدلة شبه الجافة شمالي العراق وبلاد الشام وسواحل طرابلس في ليبيا وتمتد متصلة من جنوب شرق تونس حتى المحيط الاطلسي في المغرب العربي </a:t>
            </a:r>
          </a:p>
          <a:p>
            <a:pPr marL="0" indent="0" rtl="0">
              <a:buNone/>
            </a:pPr>
            <a:endParaRPr lang="ar-SA" sz="5000" b="1" dirty="0" smtClean="0">
              <a:latin typeface="Times New Roman" panose="02020603050405020304" pitchFamily="18" charset="0"/>
              <a:cs typeface="Times New Roman" panose="02020603050405020304" pitchFamily="18" charset="0"/>
            </a:endParaRPr>
          </a:p>
          <a:p>
            <a:pPr marL="0" indent="0" rtl="0">
              <a:buNone/>
            </a:pPr>
            <a:endParaRPr lang="ar-SA" sz="5000"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79145846"/>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20040"/>
            <a:ext cx="9652000" cy="311972"/>
          </a:xfrm>
        </p:spPr>
        <p:txBody>
          <a:bodyPr>
            <a:normAutofit fontScale="90000"/>
          </a:bodyPr>
          <a:lstStyle/>
          <a:p>
            <a:pPr algn="r"/>
            <a:r>
              <a:rPr lang="ar-SA" dirty="0" smtClean="0"/>
              <a:t>انواع الترب</a:t>
            </a:r>
            <a:endParaRPr lang="en-US" dirty="0"/>
          </a:p>
        </p:txBody>
      </p:sp>
      <p:sp>
        <p:nvSpPr>
          <p:cNvPr id="3" name="Content Placeholder 2"/>
          <p:cNvSpPr>
            <a:spLocks noGrp="1"/>
          </p:cNvSpPr>
          <p:nvPr>
            <p:ph idx="1"/>
          </p:nvPr>
        </p:nvSpPr>
        <p:spPr>
          <a:xfrm>
            <a:off x="609600" y="766482"/>
            <a:ext cx="9652000" cy="5689253"/>
          </a:xfrm>
        </p:spPr>
        <p:txBody>
          <a:bodyPr>
            <a:normAutofit fontScale="92500" lnSpcReduction="10000"/>
          </a:bodyPr>
          <a:lstStyle/>
          <a:p>
            <a:pPr marL="0" indent="0" rtl="0">
              <a:buNone/>
            </a:pPr>
            <a:r>
              <a:rPr lang="ar-SA" sz="2800" b="1" dirty="0">
                <a:latin typeface="Times New Roman" panose="02020603050405020304" pitchFamily="18" charset="0"/>
                <a:cs typeface="Times New Roman" panose="02020603050405020304" pitchFamily="18" charset="0"/>
              </a:rPr>
              <a:t>3.تربة المنطقة الصحراوية:  تتالف من مواد رملية ناعمة يتخللها حبات من الحصى وغالبا مايكون ولنها اصفر او رمادي ضاربا للحمرة احيانا وهي فقيرة للعناصر العضوية نظرا لجفاف الصحاري العربية وفقرها للحياة النباتية والحيوانية ولقد امكن تمييز عدد من الانواع ضمن هذة التربةة منها:</a:t>
            </a:r>
          </a:p>
          <a:p>
            <a:pPr marL="0" indent="0" rtl="0">
              <a:buNone/>
            </a:pPr>
            <a:endParaRPr lang="ar-SA" sz="2800" b="1" dirty="0">
              <a:latin typeface="Times New Roman" panose="02020603050405020304" pitchFamily="18" charset="0"/>
              <a:cs typeface="Times New Roman" panose="02020603050405020304" pitchFamily="18" charset="0"/>
            </a:endParaRPr>
          </a:p>
          <a:p>
            <a:pPr marL="0" indent="0" rtl="0">
              <a:buNone/>
            </a:pPr>
            <a:r>
              <a:rPr lang="ar-SA" sz="2800" b="1" dirty="0">
                <a:latin typeface="Times New Roman" panose="02020603050405020304" pitchFamily="18" charset="0"/>
                <a:cs typeface="Times New Roman" panose="02020603050405020304" pitchFamily="18" charset="0"/>
              </a:rPr>
              <a:t>أ:التربة الصحراوية : وهي طبقة من الفتات يتباين سمكها حسب المنطقة ويكثر فيها الجبس والاملاح المعدنية وتفتقر الى العناصر الدقيقة التي تسفيها الرياح ولا تصلح للزراعة وتنمو بعد سقوط الامطار بعض الاعشاب و الشجيرات </a:t>
            </a:r>
            <a:r>
              <a:rPr lang="ar-SA" sz="2800" b="1" dirty="0" smtClean="0">
                <a:latin typeface="Times New Roman" panose="02020603050405020304" pitchFamily="18" charset="0"/>
                <a:cs typeface="Times New Roman" panose="02020603050405020304" pitchFamily="18" charset="0"/>
              </a:rPr>
              <a:t>.</a:t>
            </a:r>
          </a:p>
          <a:p>
            <a:pPr marL="0" indent="0" rtl="0">
              <a:buNone/>
            </a:pPr>
            <a:endParaRPr lang="ar-SA" sz="2800" b="1" dirty="0">
              <a:latin typeface="Times New Roman" panose="02020603050405020304" pitchFamily="18" charset="0"/>
              <a:cs typeface="Times New Roman" panose="02020603050405020304" pitchFamily="18" charset="0"/>
            </a:endParaRPr>
          </a:p>
          <a:p>
            <a:pPr marL="0" indent="0" rtl="0">
              <a:buNone/>
            </a:pPr>
            <a:r>
              <a:rPr lang="ar-SA" sz="2800" b="1" dirty="0">
                <a:latin typeface="Times New Roman" panose="02020603050405020304" pitchFamily="18" charset="0"/>
                <a:cs typeface="Times New Roman" panose="02020603050405020304" pitchFamily="18" charset="0"/>
              </a:rPr>
              <a:t>ب:تربة الواحات:وهي تربة رملية طينية فقيرة بالكلس تحتاج الى مياه وفيرة لتنتج زراعات المنطقة الحارة كالنخيل والقطن</a:t>
            </a:r>
          </a:p>
          <a:p>
            <a:pPr marL="0" indent="0" rtl="0">
              <a:buNone/>
            </a:pPr>
            <a:r>
              <a:rPr lang="ar-SA" sz="2800" b="1" dirty="0">
                <a:latin typeface="Times New Roman" panose="02020603050405020304" pitchFamily="18" charset="0"/>
                <a:cs typeface="Times New Roman" panose="02020603050405020304" pitchFamily="18" charset="0"/>
              </a:rPr>
              <a:t>د: تربة اللوس :تتكون من غبار ناعم رسبته الرياح يوجد فيها الكلس والرمل بنسب متفاوتة تغطي مساحات من شمالي سيناء وهضبة النقب وجنوبي شبه الجزيرة العربية تجود فيها زراعة الحبوب اذا توافر لها الري </a:t>
            </a:r>
          </a:p>
          <a:p>
            <a:pPr marL="0" indent="0" rtl="0">
              <a:buNone/>
            </a:pPr>
            <a:endParaRPr lang="ar-SA" sz="2800" b="1"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4340207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20040"/>
            <a:ext cx="9652000" cy="45719"/>
          </a:xfrm>
        </p:spPr>
        <p:txBody>
          <a:bodyPr>
            <a:normAutofit fontScale="90000"/>
          </a:bodyPr>
          <a:lstStyle/>
          <a:p>
            <a:pPr algn="r"/>
            <a:r>
              <a:rPr lang="ar-SA" dirty="0" smtClean="0"/>
              <a:t>انواع الترب </a:t>
            </a:r>
            <a:endParaRPr lang="en-US" dirty="0"/>
          </a:p>
        </p:txBody>
      </p:sp>
      <p:sp>
        <p:nvSpPr>
          <p:cNvPr id="3" name="Content Placeholder 2"/>
          <p:cNvSpPr>
            <a:spLocks noGrp="1"/>
          </p:cNvSpPr>
          <p:nvPr>
            <p:ph idx="1"/>
          </p:nvPr>
        </p:nvSpPr>
        <p:spPr>
          <a:xfrm>
            <a:off x="609600" y="820271"/>
            <a:ext cx="9652000" cy="5635464"/>
          </a:xfrm>
        </p:spPr>
        <p:txBody>
          <a:bodyPr>
            <a:normAutofit fontScale="77500" lnSpcReduction="20000"/>
          </a:bodyPr>
          <a:lstStyle/>
          <a:p>
            <a:pPr marL="0" indent="0" rtl="0">
              <a:buNone/>
            </a:pPr>
            <a:r>
              <a:rPr lang="ar-SA" sz="2800" b="1" dirty="0">
                <a:latin typeface="Times New Roman" panose="02020603050405020304" pitchFamily="18" charset="0"/>
                <a:cs typeface="Times New Roman" panose="02020603050405020304" pitchFamily="18" charset="0"/>
              </a:rPr>
              <a:t>4:التربة البنية : وهي تربة تحتوي على نسبة عالية من الطين والمواد المعدنية ونسبة محدودة من المواد العضوية التي تصلح لزراعة الحبوب والقطن وتوجد في المناطق شبه الجافة المدارية جنوبي شبه الجزيرة العربية ووسط السودان وجنوب </a:t>
            </a:r>
            <a:r>
              <a:rPr lang="ar-SA" sz="2800" b="1" dirty="0" smtClean="0">
                <a:latin typeface="Times New Roman" panose="02020603050405020304" pitchFamily="18" charset="0"/>
                <a:cs typeface="Times New Roman" panose="02020603050405020304" pitchFamily="18" charset="0"/>
              </a:rPr>
              <a:t>موريتانيا.</a:t>
            </a:r>
          </a:p>
          <a:p>
            <a:pPr marL="0" indent="0" rtl="0">
              <a:buNone/>
            </a:pPr>
            <a:endParaRPr lang="ar-SA" sz="2800" b="1" dirty="0">
              <a:latin typeface="Times New Roman" panose="02020603050405020304" pitchFamily="18" charset="0"/>
              <a:cs typeface="Times New Roman" panose="02020603050405020304" pitchFamily="18" charset="0"/>
            </a:endParaRPr>
          </a:p>
          <a:p>
            <a:pPr marL="0" indent="0" rtl="0">
              <a:buNone/>
            </a:pPr>
            <a:r>
              <a:rPr lang="ar-SA" sz="2800" b="1" dirty="0">
                <a:latin typeface="Times New Roman" panose="02020603050405020304" pitchFamily="18" charset="0"/>
                <a:cs typeface="Times New Roman" panose="02020603050405020304" pitchFamily="18" charset="0"/>
              </a:rPr>
              <a:t>5:التربة السوداء:  وهي تربة صلصالية طينية تحول دقة مسامها دون تهويتها الجيدة ونفااذ الماء فيها وتوجد في الجولان والجزيرة العليا ومناطق السافنا جنوبي  السودان وجنوبه الغربي جاء لونها الاسود من غناها بالمواد العضوية الديبال</a:t>
            </a:r>
          </a:p>
          <a:p>
            <a:pPr marL="0" indent="0" rtl="0">
              <a:buNone/>
            </a:pPr>
            <a:endParaRPr lang="ar-SA" sz="2800" b="1" dirty="0">
              <a:latin typeface="Times New Roman" panose="02020603050405020304" pitchFamily="18" charset="0"/>
              <a:cs typeface="Times New Roman" panose="02020603050405020304" pitchFamily="18" charset="0"/>
            </a:endParaRPr>
          </a:p>
          <a:p>
            <a:pPr marL="0" indent="0" rtl="0">
              <a:buNone/>
            </a:pPr>
            <a:r>
              <a:rPr lang="ar-SA" sz="2800" b="1" dirty="0">
                <a:latin typeface="Times New Roman" panose="02020603050405020304" pitchFamily="18" charset="0"/>
                <a:cs typeface="Times New Roman" panose="02020603050405020304" pitchFamily="18" charset="0"/>
              </a:rPr>
              <a:t>6:التربة المدارية الحمراء : وهي تربة فقيرة للمواد العضوية  والمعدنية على الرغم مننمو الغطاء النباتي الكثيف فوقها عدا اكاسيد الحديد التي اعطتها لونها الاحمر وتظهر في اقصى غرب السودان والصومال وهي مغسولة لكثرة الامطار </a:t>
            </a:r>
          </a:p>
          <a:p>
            <a:pPr marL="0" indent="0" rtl="0">
              <a:buNone/>
            </a:pPr>
            <a:endParaRPr lang="ar-SA" sz="2800" b="1" dirty="0">
              <a:latin typeface="Times New Roman" panose="02020603050405020304" pitchFamily="18" charset="0"/>
              <a:cs typeface="Times New Roman" panose="02020603050405020304" pitchFamily="18" charset="0"/>
            </a:endParaRPr>
          </a:p>
          <a:p>
            <a:pPr marL="0" indent="0" rtl="0">
              <a:buNone/>
            </a:pPr>
            <a:r>
              <a:rPr lang="ar-SA" sz="2800" b="1" dirty="0">
                <a:latin typeface="Times New Roman" panose="02020603050405020304" pitchFamily="18" charset="0"/>
                <a:cs typeface="Times New Roman" panose="02020603050405020304" pitchFamily="18" charset="0"/>
              </a:rPr>
              <a:t>7:التربة البركانية: وهي تربة غنية بالعناصر المعدنية اعطتها اكاسيد الحديد لونها الاحمر الداكن المميز تظهر في بلاد الشام الوسطى والجنوبية وجهات متفرعة من شبه الجزيرة </a:t>
            </a:r>
          </a:p>
          <a:p>
            <a:pPr marL="0" indent="0" rtl="0">
              <a:buNone/>
            </a:pPr>
            <a:endParaRPr lang="ar-SA" sz="2800" b="1" dirty="0">
              <a:latin typeface="Times New Roman" panose="02020603050405020304" pitchFamily="18" charset="0"/>
              <a:cs typeface="Times New Roman" panose="02020603050405020304" pitchFamily="18" charset="0"/>
            </a:endParaRPr>
          </a:p>
          <a:p>
            <a:pPr marL="0" indent="0" rtl="0">
              <a:buNone/>
            </a:pPr>
            <a:r>
              <a:rPr lang="ar-SA" sz="2800" b="1" dirty="0">
                <a:latin typeface="Times New Roman" panose="02020603050405020304" pitchFamily="18" charset="0"/>
                <a:cs typeface="Times New Roman" panose="02020603050405020304" pitchFamily="18" charset="0"/>
              </a:rPr>
              <a:t>8:التربة الفيضية وهي تربة تمتاز بكونها غنية بالماد المعدنية وتصلح لزراعة المحاصيل كافة اذا رشد فيها الري والصرف واستخدمت الاسمدة وهي تربة نقلتها مياة الانهار والوديان وارسبتها في اودية الانهار توجد في سهول دجلة والفرات العراق ووادي النيل في مصر وسهل البقاع في لبنان </a:t>
            </a:r>
          </a:p>
          <a:p>
            <a:pPr marL="0" indent="0" rtl="0">
              <a:buNone/>
            </a:pPr>
            <a:endParaRPr lang="ar-SA" sz="2800" b="1" dirty="0">
              <a:latin typeface="Times New Roman" panose="02020603050405020304" pitchFamily="18" charset="0"/>
              <a:cs typeface="Times New Roman" panose="02020603050405020304" pitchFamily="18" charset="0"/>
            </a:endParaRPr>
          </a:p>
          <a:p>
            <a:pPr marL="0" indent="0" rtl="0">
              <a:buNone/>
            </a:pPr>
            <a:endParaRPr lang="ar-SA" sz="2800" b="1"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7799324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94130"/>
            <a:ext cx="9652000" cy="632012"/>
          </a:xfrm>
        </p:spPr>
        <p:txBody>
          <a:bodyPr>
            <a:normAutofit/>
          </a:bodyPr>
          <a:lstStyle/>
          <a:p>
            <a:pPr algn="r"/>
            <a:r>
              <a:rPr lang="ar-SA" dirty="0" smtClean="0"/>
              <a:t>مشكلات الترب في الوطن العربي</a:t>
            </a:r>
            <a:endParaRPr lang="en-US" dirty="0"/>
          </a:p>
        </p:txBody>
      </p:sp>
      <p:sp>
        <p:nvSpPr>
          <p:cNvPr id="3" name="Content Placeholder 2"/>
          <p:cNvSpPr>
            <a:spLocks noGrp="1"/>
          </p:cNvSpPr>
          <p:nvPr>
            <p:ph idx="1"/>
          </p:nvPr>
        </p:nvSpPr>
        <p:spPr>
          <a:xfrm>
            <a:off x="609600" y="860612"/>
            <a:ext cx="9652000" cy="5595124"/>
          </a:xfrm>
        </p:spPr>
        <p:txBody>
          <a:bodyPr/>
          <a:lstStyle/>
          <a:p>
            <a:r>
              <a:rPr lang="ar-SA" dirty="0" smtClean="0"/>
              <a:t>تعاني التربة من عدة مشكلات  اهمها هي:-</a:t>
            </a:r>
          </a:p>
          <a:p>
            <a:r>
              <a:rPr lang="ar-SA" dirty="0" smtClean="0"/>
              <a:t>مشكلة التصحر:ان غزو الصحراء للمناطق الخضراء والمزروعة من اكبر المشاكل التي يعاني منها الوطن العربي .</a:t>
            </a:r>
          </a:p>
          <a:p>
            <a:r>
              <a:rPr lang="ar-SA" dirty="0" smtClean="0"/>
              <a:t>مفهوم التصحر:-هو نقص القدرة البيولوجية للاراضي ممايؤدي الى خلق اوضاع شبة صحراوية وذالك نتيجة لتدهور الاراضي والمياة والمصادر الطبيعية الاخرى تحت ضغوط بشرية وبيئية.</a:t>
            </a:r>
          </a:p>
          <a:p>
            <a:endParaRPr lang="ar-SA" dirty="0" smtClean="0"/>
          </a:p>
          <a:p>
            <a:endParaRPr lang="en-US" dirty="0"/>
          </a:p>
        </p:txBody>
      </p:sp>
    </p:spTree>
    <p:extLst>
      <p:ext uri="{BB962C8B-B14F-4D97-AF65-F5344CB8AC3E}">
        <p14:creationId xmlns:p14="http://schemas.microsoft.com/office/powerpoint/2010/main" val="40296015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20040"/>
            <a:ext cx="9652000" cy="365760"/>
          </a:xfrm>
        </p:spPr>
        <p:txBody>
          <a:bodyPr>
            <a:normAutofit fontScale="90000"/>
          </a:bodyPr>
          <a:lstStyle/>
          <a:p>
            <a:pPr algn="r"/>
            <a:r>
              <a:rPr lang="ar-SA" dirty="0" smtClean="0"/>
              <a:t>اسباب التصحر</a:t>
            </a:r>
            <a:endParaRPr lang="en-US" dirty="0"/>
          </a:p>
        </p:txBody>
      </p:sp>
      <p:sp>
        <p:nvSpPr>
          <p:cNvPr id="3" name="Content Placeholder 2"/>
          <p:cNvSpPr>
            <a:spLocks noGrp="1"/>
          </p:cNvSpPr>
          <p:nvPr>
            <p:ph idx="1"/>
          </p:nvPr>
        </p:nvSpPr>
        <p:spPr>
          <a:xfrm>
            <a:off x="609600" y="887506"/>
            <a:ext cx="9652000" cy="5568230"/>
          </a:xfrm>
        </p:spPr>
        <p:txBody>
          <a:bodyPr/>
          <a:lstStyle/>
          <a:p>
            <a:r>
              <a:rPr lang="ar-SA" dirty="0" smtClean="0"/>
              <a:t>اسباب التصحر</a:t>
            </a:r>
          </a:p>
          <a:p>
            <a:r>
              <a:rPr lang="ar-SA" dirty="0" smtClean="0"/>
              <a:t>1.التغيرات المناخية</a:t>
            </a:r>
          </a:p>
          <a:p>
            <a:r>
              <a:rPr lang="ar-SA" dirty="0" smtClean="0"/>
              <a:t>2.قطع الاشجار والاحتطاب</a:t>
            </a:r>
          </a:p>
          <a:p>
            <a:r>
              <a:rPr lang="ar-SA" dirty="0" smtClean="0"/>
              <a:t>3.التوسع العمراني</a:t>
            </a:r>
          </a:p>
          <a:p>
            <a:r>
              <a:rPr lang="ar-SA" dirty="0" smtClean="0"/>
              <a:t>4.انجراف وزحف الكثبان الرملية</a:t>
            </a:r>
          </a:p>
          <a:p>
            <a:r>
              <a:rPr lang="ar-SA" dirty="0" smtClean="0"/>
              <a:t>5.الرعي الجائر اي تحميل المراعي بعدد من الحيوانات تفوق طاقتها </a:t>
            </a:r>
          </a:p>
          <a:p>
            <a:r>
              <a:rPr lang="ar-SA" dirty="0" smtClean="0"/>
              <a:t>6.سوء التعامل مع الارض كزراعة الارض بمحصول واحد والاسراف في استخدام المياة ,</a:t>
            </a:r>
          </a:p>
          <a:p>
            <a:r>
              <a:rPr lang="ar-SA" dirty="0" smtClean="0"/>
              <a:t>وتعتبر الصومال 83% واليمن 16.2% الاكثر تعرضا للتصحر في اقليم حوض النيل والقرن الافريقي واقليم شبة الجزيرة العربية.</a:t>
            </a:r>
            <a:endParaRPr lang="en-US" dirty="0"/>
          </a:p>
        </p:txBody>
      </p:sp>
    </p:spTree>
    <p:extLst>
      <p:ext uri="{BB962C8B-B14F-4D97-AF65-F5344CB8AC3E}">
        <p14:creationId xmlns:p14="http://schemas.microsoft.com/office/powerpoint/2010/main" val="17427074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SA" dirty="0" smtClean="0"/>
              <a:t>الاشكال الرئيسة للتصحر في الوطن العربي</a:t>
            </a:r>
            <a:endParaRPr lang="en-US" dirty="0"/>
          </a:p>
        </p:txBody>
      </p:sp>
      <p:sp>
        <p:nvSpPr>
          <p:cNvPr id="3" name="Content Placeholder 2"/>
          <p:cNvSpPr>
            <a:spLocks noGrp="1"/>
          </p:cNvSpPr>
          <p:nvPr>
            <p:ph idx="1"/>
          </p:nvPr>
        </p:nvSpPr>
        <p:spPr/>
        <p:txBody>
          <a:bodyPr/>
          <a:lstStyle/>
          <a:p>
            <a:r>
              <a:rPr lang="ar-SA" dirty="0" smtClean="0"/>
              <a:t>تتعرض اراضي الوطن العربي لاشكال مختلفة من التصحر وفيما يلي اهم اشكال التصحر في المنطقة العربية</a:t>
            </a:r>
          </a:p>
          <a:p>
            <a:r>
              <a:rPr lang="ar-SA" dirty="0" smtClean="0"/>
              <a:t>التعرية الريحية</a:t>
            </a:r>
          </a:p>
          <a:p>
            <a:r>
              <a:rPr lang="ar-SA" dirty="0" smtClean="0"/>
              <a:t>الانجراف المائي</a:t>
            </a:r>
          </a:p>
          <a:p>
            <a:r>
              <a:rPr lang="ar-SA" dirty="0" smtClean="0"/>
              <a:t>التدهور الفيزيائي </a:t>
            </a:r>
          </a:p>
          <a:p>
            <a:r>
              <a:rPr lang="ar-SA" dirty="0" smtClean="0"/>
              <a:t>تملح الترب</a:t>
            </a:r>
          </a:p>
          <a:p>
            <a:r>
              <a:rPr lang="ar-SA" dirty="0" smtClean="0"/>
              <a:t>تغدق الترب </a:t>
            </a:r>
          </a:p>
          <a:p>
            <a:r>
              <a:rPr lang="ar-SA" dirty="0" smtClean="0"/>
              <a:t>التجفيف</a:t>
            </a:r>
          </a:p>
          <a:p>
            <a:r>
              <a:rPr lang="ar-SA" dirty="0" smtClean="0"/>
              <a:t>فقدان العناصر الغذائية</a:t>
            </a:r>
          </a:p>
          <a:p>
            <a:r>
              <a:rPr lang="ar-SA" dirty="0" smtClean="0"/>
              <a:t>تلوث التربة والمياة</a:t>
            </a:r>
            <a:endParaRPr lang="en-US" dirty="0"/>
          </a:p>
        </p:txBody>
      </p:sp>
    </p:spTree>
    <p:extLst>
      <p:ext uri="{BB962C8B-B14F-4D97-AF65-F5344CB8AC3E}">
        <p14:creationId xmlns:p14="http://schemas.microsoft.com/office/powerpoint/2010/main" val="33824668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نجمة مكونة من 6 نقاط 3"/>
          <p:cNvSpPr/>
          <p:nvPr/>
        </p:nvSpPr>
        <p:spPr>
          <a:xfrm>
            <a:off x="2886915" y="188259"/>
            <a:ext cx="6315075" cy="5915025"/>
          </a:xfrm>
          <a:prstGeom prst="star6">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393192" lvl="1" algn="ctr" defTabSz="914400" rtl="1">
              <a:spcBef>
                <a:spcPct val="20000"/>
              </a:spcBef>
              <a:buClr>
                <a:srgbClr val="0F6FC6"/>
              </a:buClr>
              <a:buSzPct val="85000"/>
            </a:pPr>
            <a:r>
              <a:rPr lang="ar-IQ" sz="4400" b="1" dirty="0">
                <a:solidFill>
                  <a:schemeClr val="tx1"/>
                </a:solidFill>
                <a:latin typeface="Times New Roman" panose="02020603050405020304" pitchFamily="18" charset="0"/>
                <a:cs typeface="Times New Roman" panose="02020603050405020304" pitchFamily="18" charset="0"/>
              </a:rPr>
              <a:t>شكرا </a:t>
            </a:r>
            <a:r>
              <a:rPr lang="ar-IQ" sz="4400" b="1" dirty="0" err="1">
                <a:solidFill>
                  <a:schemeClr val="tx1"/>
                </a:solidFill>
                <a:latin typeface="Times New Roman" panose="02020603050405020304" pitchFamily="18" charset="0"/>
                <a:cs typeface="Times New Roman" panose="02020603050405020304" pitchFamily="18" charset="0"/>
              </a:rPr>
              <a:t>لاصغائكم</a:t>
            </a:r>
            <a:endParaRPr lang="ar-IQ" sz="44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47314504"/>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وافر">
  <a:themeElements>
    <a:clrScheme name="وافر">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وافر">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وافر">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Opulent</Template>
  <TotalTime>1631</TotalTime>
  <Words>667</Words>
  <Application>Microsoft Office PowerPoint</Application>
  <PresentationFormat>مخصص</PresentationFormat>
  <Paragraphs>60</Paragraphs>
  <Slides>9</Slides>
  <Notes>1</Notes>
  <HiddenSlides>0</HiddenSlides>
  <MMClips>0</MMClips>
  <ScaleCrop>false</ScaleCrop>
  <HeadingPairs>
    <vt:vector size="4" baseType="variant">
      <vt:variant>
        <vt:lpstr>نسق</vt:lpstr>
      </vt:variant>
      <vt:variant>
        <vt:i4>1</vt:i4>
      </vt:variant>
      <vt:variant>
        <vt:lpstr>عناوين الشرائح</vt:lpstr>
      </vt:variant>
      <vt:variant>
        <vt:i4>9</vt:i4>
      </vt:variant>
    </vt:vector>
  </HeadingPairs>
  <TitlesOfParts>
    <vt:vector size="10" baseType="lpstr">
      <vt:lpstr>وافر</vt:lpstr>
      <vt:lpstr>عرض تقديمي في PowerPoint</vt:lpstr>
      <vt:lpstr> </vt:lpstr>
      <vt:lpstr>عرض تقديمي في PowerPoint</vt:lpstr>
      <vt:lpstr>انواع الترب</vt:lpstr>
      <vt:lpstr>انواع الترب </vt:lpstr>
      <vt:lpstr>مشكلات الترب في الوطن العربي</vt:lpstr>
      <vt:lpstr>اسباب التصحر</vt:lpstr>
      <vt:lpstr>الاشكال الرئيسة للتصحر في الوطن العربي</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ابو محمد</dc:creator>
  <cp:lastModifiedBy>DR.Ahmed Saker 2O11</cp:lastModifiedBy>
  <cp:revision>179</cp:revision>
  <dcterms:created xsi:type="dcterms:W3CDTF">2014-10-19T20:10:45Z</dcterms:created>
  <dcterms:modified xsi:type="dcterms:W3CDTF">2022-09-10T10:35:39Z</dcterms:modified>
</cp:coreProperties>
</file>